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4" r:id="rId6"/>
    <p:sldId id="260" r:id="rId7"/>
    <p:sldId id="261" r:id="rId8"/>
    <p:sldId id="263" r:id="rId9"/>
    <p:sldId id="262"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30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3A3DA4-D4E5-49CE-B500-FD9945F7684F}" type="datetimeFigureOut">
              <a:rPr lang="en-US" smtClean="0"/>
              <a:t>12/3/2016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1376920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3A3DA4-D4E5-49CE-B500-FD9945F7684F}" type="datetimeFigureOut">
              <a:rPr lang="en-US" smtClean="0"/>
              <a:t>12/3/2016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1040987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3A3DA4-D4E5-49CE-B500-FD9945F7684F}" type="datetimeFigureOut">
              <a:rPr lang="en-US" smtClean="0"/>
              <a:t>12/3/2016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53775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3A3DA4-D4E5-49CE-B500-FD9945F7684F}" type="datetimeFigureOut">
              <a:rPr lang="en-US" smtClean="0"/>
              <a:t>12/3/2016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2817110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3A3DA4-D4E5-49CE-B500-FD9945F7684F}" type="datetimeFigureOut">
              <a:rPr lang="en-US" smtClean="0"/>
              <a:t>12/3/2016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2123420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3A3DA4-D4E5-49CE-B500-FD9945F7684F}" type="datetimeFigureOut">
              <a:rPr lang="en-US" smtClean="0"/>
              <a:t>12/3/2016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1607188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3A3DA4-D4E5-49CE-B500-FD9945F7684F}" type="datetimeFigureOut">
              <a:rPr lang="en-US" smtClean="0"/>
              <a:t>12/3/2016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2301520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3A3DA4-D4E5-49CE-B500-FD9945F7684F}" type="datetimeFigureOut">
              <a:rPr lang="en-US" smtClean="0"/>
              <a:t>12/3/2016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3432087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3A3DA4-D4E5-49CE-B500-FD9945F7684F}" type="datetimeFigureOut">
              <a:rPr lang="en-US" smtClean="0"/>
              <a:t>12/3/2016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3867265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3A3DA4-D4E5-49CE-B500-FD9945F7684F}" type="datetimeFigureOut">
              <a:rPr lang="en-US" smtClean="0"/>
              <a:t>12/3/2016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2539050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3A3DA4-D4E5-49CE-B500-FD9945F7684F}" type="datetimeFigureOut">
              <a:rPr lang="en-US" smtClean="0"/>
              <a:t>12/3/2016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9A268B-1352-44BA-BAC7-3034BBE28A9D}" type="slidenum">
              <a:rPr lang="en-US" smtClean="0"/>
              <a:t>‹#›</a:t>
            </a:fld>
            <a:endParaRPr lang="en-US"/>
          </a:p>
        </p:txBody>
      </p:sp>
    </p:spTree>
    <p:extLst>
      <p:ext uri="{BB962C8B-B14F-4D97-AF65-F5344CB8AC3E}">
        <p14:creationId xmlns:p14="http://schemas.microsoft.com/office/powerpoint/2010/main" val="29886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3A3DA4-D4E5-49CE-B500-FD9945F7684F}" type="datetimeFigureOut">
              <a:rPr lang="en-US" smtClean="0"/>
              <a:t>12/3/2016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9A268B-1352-44BA-BAC7-3034BBE28A9D}" type="slidenum">
              <a:rPr lang="en-US" smtClean="0"/>
              <a:t>‹#›</a:t>
            </a:fld>
            <a:endParaRPr lang="en-US"/>
          </a:p>
        </p:txBody>
      </p:sp>
    </p:spTree>
    <p:extLst>
      <p:ext uri="{BB962C8B-B14F-4D97-AF65-F5344CB8AC3E}">
        <p14:creationId xmlns:p14="http://schemas.microsoft.com/office/powerpoint/2010/main" val="1825940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831853"/>
          </a:xfrm>
          <a:prstGeom prst="rect">
            <a:avLst/>
          </a:prstGeom>
          <a:noFill/>
        </p:spPr>
        <p:txBody>
          <a:bodyPr wrap="square" rtlCol="0">
            <a:spAutoFit/>
          </a:bodyPr>
          <a:lstStyle/>
          <a:p>
            <a:pPr algn="ctr">
              <a:lnSpc>
                <a:spcPct val="150000"/>
              </a:lnSpc>
            </a:pPr>
            <a:r>
              <a:rPr lang="vi-VN" sz="2800" smtClean="0">
                <a:latin typeface="Times New Roman" pitchFamily="18" charset="0"/>
                <a:cs typeface="Times New Roman" pitchFamily="18" charset="0"/>
              </a:rPr>
              <a:t>CHƯƠNG 6:</a:t>
            </a:r>
          </a:p>
          <a:p>
            <a:pPr algn="ctr">
              <a:lnSpc>
                <a:spcPct val="150000"/>
              </a:lnSpc>
            </a:pPr>
            <a:r>
              <a:rPr lang="vi-VN" sz="2800" smtClean="0">
                <a:latin typeface="Times New Roman" pitchFamily="18" charset="0"/>
                <a:cs typeface="Times New Roman" pitchFamily="18" charset="0"/>
              </a:rPr>
              <a:t>MỞ RỘNG PHÁT TRIỂN DOANH NGHIỆP</a:t>
            </a:r>
          </a:p>
          <a:p>
            <a:pPr algn="ctr">
              <a:lnSpc>
                <a:spcPct val="150000"/>
              </a:lnSpc>
            </a:pPr>
            <a:r>
              <a:rPr lang="vi-VN" sz="2800" smtClean="0">
                <a:latin typeface="Times New Roman" pitchFamily="18" charset="0"/>
                <a:cs typeface="Times New Roman" pitchFamily="18" charset="0"/>
              </a:rPr>
              <a:t>Mã số của chương 6: MH 16 - 06</a:t>
            </a:r>
          </a:p>
          <a:p>
            <a:pPr algn="just">
              <a:lnSpc>
                <a:spcPct val="150000"/>
              </a:lnSpc>
            </a:pPr>
            <a:r>
              <a:rPr lang="vi-VN" sz="2800" smtClean="0">
                <a:latin typeface="Times New Roman" pitchFamily="18" charset="0"/>
                <a:cs typeface="Times New Roman" pitchFamily="18" charset="0"/>
              </a:rPr>
              <a:t>Mục tiêu:</a:t>
            </a:r>
          </a:p>
          <a:p>
            <a:pPr algn="just">
              <a:lnSpc>
                <a:spcPct val="150000"/>
              </a:lnSpc>
            </a:pPr>
            <a:r>
              <a:rPr lang="vi-VN" sz="2800" smtClean="0">
                <a:latin typeface="Times New Roman" pitchFamily="18" charset="0"/>
                <a:cs typeface="Times New Roman" pitchFamily="18" charset="0"/>
              </a:rPr>
              <a:t>- Đánh giá đầy đủ các hoạt động của doanh nghiệp</a:t>
            </a:r>
          </a:p>
          <a:p>
            <a:pPr algn="just">
              <a:lnSpc>
                <a:spcPct val="150000"/>
              </a:lnSpc>
            </a:pPr>
            <a:r>
              <a:rPr lang="vi-VN" sz="2800" smtClean="0">
                <a:latin typeface="Times New Roman" pitchFamily="18" charset="0"/>
                <a:cs typeface="Times New Roman" pitchFamily="18" charset="0"/>
              </a:rPr>
              <a:t>- Khảo sát, tham quan các mô hình doanh nghiệp điển hình</a:t>
            </a:r>
          </a:p>
          <a:p>
            <a:pPr algn="just">
              <a:lnSpc>
                <a:spcPct val="150000"/>
              </a:lnSpc>
            </a:pPr>
            <a:r>
              <a:rPr lang="vi-VN" sz="2800" smtClean="0">
                <a:latin typeface="Times New Roman" pitchFamily="18" charset="0"/>
                <a:cs typeface="Times New Roman" pitchFamily="18" charset="0"/>
              </a:rPr>
              <a:t>- Nắm bắt thị trường: Vật liệu, vật tư, cung cầu, nhân lực liên quan, địa bàn để có chiến lược mở rộng doanh nghiệp</a:t>
            </a:r>
          </a:p>
          <a:p>
            <a:pPr algn="just">
              <a:lnSpc>
                <a:spcPct val="150000"/>
              </a:lnSpc>
            </a:pPr>
            <a:r>
              <a:rPr lang="vi-VN" sz="2800" smtClean="0">
                <a:latin typeface="Times New Roman" pitchFamily="18" charset="0"/>
                <a:cs typeface="Times New Roman" pitchFamily="18" charset="0"/>
              </a:rPr>
              <a:t>- Tuân thủ đúng quy định, quy phạm trong luật doanh nghiệp.</a:t>
            </a:r>
          </a:p>
        </p:txBody>
      </p:sp>
    </p:spTree>
    <p:extLst>
      <p:ext uri="{BB962C8B-B14F-4D97-AF65-F5344CB8AC3E}">
        <p14:creationId xmlns:p14="http://schemas.microsoft.com/office/powerpoint/2010/main" val="11418063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6:</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MỞ RỘNG PHÁT TRIỂN DOANH NGHIỆP</a:t>
            </a:r>
          </a:p>
          <a:p>
            <a:pPr algn="just"/>
            <a:r>
              <a:rPr lang="vi-VN" sz="2400" b="1" smtClean="0">
                <a:latin typeface="Times New Roman" pitchFamily="18" charset="0"/>
                <a:cs typeface="Times New Roman" pitchFamily="18" charset="0"/>
              </a:rPr>
              <a:t>6.1 Ý NGHĨA CỦA VIỆC MỞ RỘNG VÀ PHÁT TRIỂN DOANH NGHIỆP</a:t>
            </a:r>
          </a:p>
        </p:txBody>
      </p:sp>
      <p:sp>
        <p:nvSpPr>
          <p:cNvPr id="3" name="TextBox 2"/>
          <p:cNvSpPr txBox="1"/>
          <p:nvPr/>
        </p:nvSpPr>
        <p:spPr>
          <a:xfrm>
            <a:off x="3412" y="1295400"/>
            <a:ext cx="9144000" cy="1938992"/>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Ý nghĩa</a:t>
            </a:r>
          </a:p>
          <a:p>
            <a:pPr algn="just"/>
            <a:r>
              <a:rPr lang="vi-VN" sz="2400" smtClean="0">
                <a:latin typeface="Times New Roman" pitchFamily="18" charset="0"/>
                <a:cs typeface="Times New Roman" pitchFamily="18" charset="0"/>
              </a:rPr>
              <a:t>- Chứng tỏ được ưu thế của doanh nghiệp trên thị trường</a:t>
            </a:r>
          </a:p>
          <a:p>
            <a:pPr algn="just"/>
            <a:r>
              <a:rPr lang="vi-VN" sz="2400" smtClean="0">
                <a:latin typeface="Times New Roman" pitchFamily="18" charset="0"/>
                <a:cs typeface="Times New Roman" pitchFamily="18" charset="0"/>
              </a:rPr>
              <a:t>- Trình độ quản lý của doanh nghiệp đạt đến một trình độ nhất định</a:t>
            </a:r>
          </a:p>
          <a:p>
            <a:pPr algn="just"/>
            <a:r>
              <a:rPr lang="vi-VN" sz="2400" smtClean="0">
                <a:latin typeface="Times New Roman" pitchFamily="18" charset="0"/>
                <a:cs typeface="Times New Roman" pitchFamily="18" charset="0"/>
              </a:rPr>
              <a:t>- Giải quyết việc làm cho nhiều lao động</a:t>
            </a:r>
          </a:p>
          <a:p>
            <a:pPr algn="just"/>
            <a:r>
              <a:rPr lang="vi-VN" sz="2400" smtClean="0">
                <a:latin typeface="Times New Roman" pitchFamily="18" charset="0"/>
                <a:cs typeface="Times New Roman" pitchFamily="18" charset="0"/>
              </a:rPr>
              <a:t>- Tạo điều kiện đáp ứng nhu cầu của con người</a:t>
            </a:r>
          </a:p>
        </p:txBody>
      </p:sp>
    </p:spTree>
    <p:extLst>
      <p:ext uri="{BB962C8B-B14F-4D97-AF65-F5344CB8AC3E}">
        <p14:creationId xmlns:p14="http://schemas.microsoft.com/office/powerpoint/2010/main" val="16045563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6:</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MỞ RỘNG PHÁT TRIỂN DOANH NGHIỆP</a:t>
            </a:r>
          </a:p>
          <a:p>
            <a:pPr algn="just"/>
            <a:r>
              <a:rPr lang="vi-VN" sz="2400" b="1" smtClean="0">
                <a:latin typeface="Times New Roman" pitchFamily="18" charset="0"/>
                <a:cs typeface="Times New Roman" pitchFamily="18" charset="0"/>
              </a:rPr>
              <a:t>6.1 Ý NGHĨA CỦA VIỆC MỞ RỘNG VÀ PHÁT TRIỂN DOANH NGHIỆP</a:t>
            </a:r>
          </a:p>
        </p:txBody>
      </p:sp>
      <p:sp>
        <p:nvSpPr>
          <p:cNvPr id="3" name="TextBox 2"/>
          <p:cNvSpPr txBox="1"/>
          <p:nvPr/>
        </p:nvSpPr>
        <p:spPr>
          <a:xfrm>
            <a:off x="-19334" y="1207827"/>
            <a:ext cx="9144000" cy="4524315"/>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Nguyên tắc cần tuân thủ khi mở rộng và phát triển doanh nghiệp</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Đầu tiên là phải có một một cơ sở nền tảng vững chắc để từ đó </a:t>
            </a:r>
            <a:r>
              <a:rPr lang="vi-VN" sz="2400">
                <a:latin typeface="Times New Roman" pitchFamily="18" charset="0"/>
                <a:cs typeface="Times New Roman" pitchFamily="18" charset="0"/>
              </a:rPr>
              <a:t>tính đến phát </a:t>
            </a:r>
            <a:r>
              <a:rPr lang="vi-VN" sz="2400" smtClean="0">
                <a:latin typeface="Times New Roman" pitchFamily="18" charset="0"/>
                <a:cs typeface="Times New Roman" pitchFamily="18" charset="0"/>
              </a:rPr>
              <a:t>triển</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doanh </a:t>
            </a:r>
            <a:r>
              <a:rPr lang="vi-VN" sz="2400">
                <a:latin typeface="Times New Roman" pitchFamily="18" charset="0"/>
                <a:cs typeface="Times New Roman" pitchFamily="18" charset="0"/>
              </a:rPr>
              <a:t>nghiệp. Phải tìm </a:t>
            </a:r>
            <a:r>
              <a:rPr lang="vi-VN" sz="2400" smtClean="0">
                <a:latin typeface="Times New Roman" pitchFamily="18" charset="0"/>
                <a:cs typeface="Times New Roman" pitchFamily="18" charset="0"/>
              </a:rPr>
              <a:t>ra những điểm yếu trong hoạt động của doanh nghiệp kể cả những cái đang có lời.</a:t>
            </a:r>
          </a:p>
          <a:p>
            <a:pPr algn="just"/>
            <a:r>
              <a:rPr lang="vi-VN" sz="2400" smtClean="0">
                <a:latin typeface="Times New Roman" pitchFamily="18" charset="0"/>
                <a:cs typeface="Times New Roman" pitchFamily="18" charset="0"/>
              </a:rPr>
              <a:t>- Việc mở rộng và phát triển doanh nghiệp sẽ thu được kết quả nếu rút ra được những bài học kinh nghiệm từ hoạt động trong thời gian </a:t>
            </a:r>
            <a:r>
              <a:rPr lang="en-US" sz="2400" smtClean="0">
                <a:latin typeface="Times New Roman" pitchFamily="18" charset="0"/>
                <a:cs typeface="Times New Roman" pitchFamily="18" charset="0"/>
              </a:rPr>
              <a:t>đã </a:t>
            </a:r>
            <a:r>
              <a:rPr lang="vi-VN" sz="2400" smtClean="0">
                <a:latin typeface="Times New Roman" pitchFamily="18" charset="0"/>
                <a:cs typeface="Times New Roman" pitchFamily="18" charset="0"/>
              </a:rPr>
              <a:t>qua.</a:t>
            </a:r>
          </a:p>
          <a:p>
            <a:pPr algn="just"/>
            <a:r>
              <a:rPr lang="vi-VN" sz="2400" smtClean="0">
                <a:latin typeface="Times New Roman" pitchFamily="18" charset="0"/>
                <a:cs typeface="Times New Roman" pitchFamily="18" charset="0"/>
              </a:rPr>
              <a:t>- Khi các kế hoạch mở rộng và phát triển doanh nghiệp đã được thực hiện, phải dựa vào những nhà quản lý đã </a:t>
            </a:r>
            <a:r>
              <a:rPr lang="en-US" sz="2400" smtClean="0">
                <a:latin typeface="Times New Roman" pitchFamily="18" charset="0"/>
                <a:cs typeface="Times New Roman" pitchFamily="18" charset="0"/>
              </a:rPr>
              <a:t>được </a:t>
            </a:r>
            <a:r>
              <a:rPr lang="vi-VN" sz="2400" smtClean="0">
                <a:latin typeface="Times New Roman" pitchFamily="18" charset="0"/>
                <a:cs typeface="Times New Roman" pitchFamily="18" charset="0"/>
              </a:rPr>
              <a:t>ủy thác trách nhiệm.</a:t>
            </a:r>
          </a:p>
          <a:p>
            <a:pPr algn="just"/>
            <a:r>
              <a:rPr lang="vi-VN" sz="2400" smtClean="0">
                <a:latin typeface="Times New Roman" pitchFamily="18" charset="0"/>
                <a:cs typeface="Times New Roman" pitchFamily="18" charset="0"/>
              </a:rPr>
              <a:t>- Sau khi doanh nghiệp đã được mở rộng thì phải kiểm tra và áp dụng những hệ thống đã và đang được sử dụng trong ngành nghề.</a:t>
            </a:r>
          </a:p>
          <a:p>
            <a:pPr algn="just"/>
            <a:r>
              <a:rPr lang="vi-VN" sz="2400" smtClean="0">
                <a:latin typeface="Times New Roman" pitchFamily="18" charset="0"/>
                <a:cs typeface="Times New Roman" pitchFamily="18" charset="0"/>
              </a:rPr>
              <a:t>- Hãy tách biệt việc kinh doanh với những tài sản cá nhân càng xa càng tốt. Đừng nhập nhằng giữa tài sản cá nhân và tài sản doanh nghiệp.</a:t>
            </a:r>
          </a:p>
        </p:txBody>
      </p:sp>
    </p:spTree>
    <p:extLst>
      <p:ext uri="{BB962C8B-B14F-4D97-AF65-F5344CB8AC3E}">
        <p14:creationId xmlns:p14="http://schemas.microsoft.com/office/powerpoint/2010/main" val="6405994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710963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6:</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MỞ RỘNG PHÁT TRIỂN DOANH NGHIỆP</a:t>
            </a:r>
          </a:p>
          <a:p>
            <a:pPr algn="just"/>
            <a:r>
              <a:rPr lang="vi-VN" sz="2400" b="1" smtClean="0">
                <a:latin typeface="Times New Roman" pitchFamily="18" charset="0"/>
                <a:cs typeface="Times New Roman" pitchFamily="18" charset="0"/>
              </a:rPr>
              <a:t>6.1 Ý NGHĨA CỦA VIỆC MỞ RỘNG VÀ PHÁT TRIỂN DOANH NGHIỆP</a:t>
            </a:r>
          </a:p>
          <a:p>
            <a:pPr algn="just"/>
            <a:r>
              <a:rPr lang="vi-VN" sz="2300" b="1">
                <a:latin typeface="Times New Roman" pitchFamily="18" charset="0"/>
                <a:cs typeface="Times New Roman" pitchFamily="18" charset="0"/>
              </a:rPr>
              <a:t>Những điều </a:t>
            </a:r>
            <a:r>
              <a:rPr lang="vi-VN" sz="2300" b="1" smtClean="0">
                <a:latin typeface="Times New Roman" pitchFamily="18" charset="0"/>
                <a:cs typeface="Times New Roman" pitchFamily="18" charset="0"/>
              </a:rPr>
              <a:t>nên khi mở rộng và phát triển doanh nghiệp</a:t>
            </a:r>
            <a:r>
              <a:rPr lang="vi-VN" sz="2300" smtClean="0">
                <a:latin typeface="Times New Roman" pitchFamily="18" charset="0"/>
                <a:cs typeface="Times New Roman" pitchFamily="18" charset="0"/>
              </a:rPr>
              <a:t>.</a:t>
            </a:r>
          </a:p>
          <a:p>
            <a:pPr algn="just"/>
            <a:r>
              <a:rPr lang="vi-VN" sz="2300" smtClean="0">
                <a:latin typeface="Times New Roman" pitchFamily="18" charset="0"/>
                <a:cs typeface="Times New Roman" pitchFamily="18" charset="0"/>
              </a:rPr>
              <a:t>- Tiết kiệm tiền</a:t>
            </a:r>
          </a:p>
          <a:p>
            <a:pPr algn="just"/>
            <a:r>
              <a:rPr lang="vi-VN" sz="2300" smtClean="0">
                <a:latin typeface="Times New Roman" pitchFamily="18" charset="0"/>
                <a:cs typeface="Times New Roman" pitchFamily="18" charset="0"/>
              </a:rPr>
              <a:t>- Kiên trì trong lĩnh vực yêu thích</a:t>
            </a:r>
          </a:p>
          <a:p>
            <a:pPr algn="just"/>
            <a:r>
              <a:rPr lang="vi-VN" sz="2300" smtClean="0">
                <a:latin typeface="Times New Roman" pitchFamily="18" charset="0"/>
                <a:cs typeface="Times New Roman" pitchFamily="18" charset="0"/>
              </a:rPr>
              <a:t>- Hiểu biết về doanh nghiệp trước khi bắt đầu </a:t>
            </a:r>
            <a:r>
              <a:rPr lang="en-US" sz="2300" smtClean="0">
                <a:latin typeface="Times New Roman" pitchFamily="18" charset="0"/>
                <a:cs typeface="Times New Roman" pitchFamily="18" charset="0"/>
              </a:rPr>
              <a:t>MR&amp;PTDN</a:t>
            </a:r>
            <a:endParaRPr lang="vi-VN" sz="2300" smtClean="0">
              <a:latin typeface="Times New Roman" pitchFamily="18" charset="0"/>
              <a:cs typeface="Times New Roman" pitchFamily="18" charset="0"/>
            </a:endParaRPr>
          </a:p>
          <a:p>
            <a:pPr algn="just"/>
            <a:r>
              <a:rPr lang="vi-VN" sz="2300" smtClean="0">
                <a:latin typeface="Times New Roman" pitchFamily="18" charset="0"/>
                <a:cs typeface="Times New Roman" pitchFamily="18" charset="0"/>
              </a:rPr>
              <a:t>- Bắt chước những thành công của người khác trong lĩnh vực kinh doanh</a:t>
            </a:r>
          </a:p>
          <a:p>
            <a:pPr algn="just"/>
            <a:r>
              <a:rPr lang="vi-VN" sz="2300" smtClean="0">
                <a:latin typeface="Times New Roman" pitchFamily="18" charset="0"/>
                <a:cs typeface="Times New Roman" pitchFamily="18" charset="0"/>
              </a:rPr>
              <a:t>- Hãy chuyên môn hóa cho dù với một sản phẩm</a:t>
            </a:r>
          </a:p>
          <a:p>
            <a:pPr algn="just"/>
            <a:r>
              <a:rPr lang="vi-VN" sz="2300" smtClean="0">
                <a:latin typeface="Times New Roman" pitchFamily="18" charset="0"/>
                <a:cs typeface="Times New Roman" pitchFamily="18" charset="0"/>
              </a:rPr>
              <a:t>- Tìm một sản phẩm hoặc dịch vụ mà khách hàng có nhu cầu hoặc mong muốn, được khách hàng cho là không có sản phẩm thay thế, không chịu ảnh hưởng của việc điều chỉnh giá</a:t>
            </a:r>
          </a:p>
          <a:p>
            <a:pPr algn="just"/>
            <a:r>
              <a:rPr lang="vi-VN" sz="2300" smtClean="0">
                <a:latin typeface="Times New Roman" pitchFamily="18" charset="0"/>
                <a:cs typeface="Times New Roman" pitchFamily="18" charset="0"/>
              </a:rPr>
              <a:t>- Đưa ra mức giới hạn về trách nhiệm</a:t>
            </a:r>
          </a:p>
          <a:p>
            <a:pPr algn="just"/>
            <a:r>
              <a:rPr lang="vi-VN" sz="2300" smtClean="0">
                <a:latin typeface="Times New Roman" pitchFamily="18" charset="0"/>
                <a:cs typeface="Times New Roman" pitchFamily="18" charset="0"/>
              </a:rPr>
              <a:t>- Tìm một luật sư, một kế toán và đại lý bảo hiểm trước khi bắt đầu.</a:t>
            </a:r>
          </a:p>
          <a:p>
            <a:pPr algn="just"/>
            <a:r>
              <a:rPr lang="vi-VN" sz="2300" smtClean="0">
                <a:latin typeface="Times New Roman" pitchFamily="18" charset="0"/>
                <a:cs typeface="Times New Roman" pitchFamily="18" charset="0"/>
              </a:rPr>
              <a:t>- Chuẩn bị một bản kế hoạch kinh doanh</a:t>
            </a:r>
          </a:p>
          <a:p>
            <a:pPr algn="just"/>
            <a:r>
              <a:rPr lang="vi-VN" sz="2300" smtClean="0">
                <a:latin typeface="Times New Roman" pitchFamily="18" charset="0"/>
                <a:cs typeface="Times New Roman" pitchFamily="18" charset="0"/>
              </a:rPr>
              <a:t>- Lập danh mục các điểm mạnh, yếu để so sánh trước mỗi quyết định quan trọng.</a:t>
            </a:r>
          </a:p>
          <a:p>
            <a:pPr algn="just"/>
            <a:r>
              <a:rPr lang="vi-VN" sz="2300" smtClean="0">
                <a:latin typeface="Times New Roman" pitchFamily="18" charset="0"/>
                <a:cs typeface="Times New Roman" pitchFamily="18" charset="0"/>
              </a:rPr>
              <a:t>- Xây dựng một kế hoạch kiểm soát nội bộ.</a:t>
            </a:r>
          </a:p>
          <a:p>
            <a:pPr algn="just"/>
            <a:r>
              <a:rPr lang="vi-VN" sz="2300" smtClean="0">
                <a:latin typeface="Times New Roman" pitchFamily="18" charset="0"/>
                <a:cs typeface="Times New Roman" pitchFamily="18" charset="0"/>
              </a:rPr>
              <a:t>- Quay lại chia sẻ với cộng đồng</a:t>
            </a:r>
          </a:p>
        </p:txBody>
      </p:sp>
    </p:spTree>
    <p:extLst>
      <p:ext uri="{BB962C8B-B14F-4D97-AF65-F5344CB8AC3E}">
        <p14:creationId xmlns:p14="http://schemas.microsoft.com/office/powerpoint/2010/main" val="40898841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3785652"/>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6:</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MỞ RỘNG PHÁT TRIỂN DOANH NGHIỆP</a:t>
            </a:r>
          </a:p>
          <a:p>
            <a:pPr algn="just"/>
            <a:r>
              <a:rPr lang="vi-VN" sz="2400" b="1" smtClean="0">
                <a:latin typeface="Times New Roman" pitchFamily="18" charset="0"/>
                <a:cs typeface="Times New Roman" pitchFamily="18" charset="0"/>
              </a:rPr>
              <a:t>6.1 Ý NGHĨA CỦA VIỆC MỞ RỘNG VÀ PHÁT TRIỂN DOANH NGHIỆP</a:t>
            </a:r>
          </a:p>
          <a:p>
            <a:pPr algn="just"/>
            <a:r>
              <a:rPr lang="vi-VN" sz="2400" b="1">
                <a:latin typeface="Times New Roman" pitchFamily="18" charset="0"/>
                <a:cs typeface="Times New Roman" pitchFamily="18" charset="0"/>
              </a:rPr>
              <a:t>Những điều không </a:t>
            </a:r>
            <a:r>
              <a:rPr lang="vi-VN" sz="2400" b="1" smtClean="0">
                <a:latin typeface="Times New Roman" pitchFamily="18" charset="0"/>
                <a:cs typeface="Times New Roman" pitchFamily="18" charset="0"/>
              </a:rPr>
              <a:t>nên khi mở rộng và phát triển doanh nghiệp</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Không ký hợp đồng nếu luật sư chưa kiểm tra.</a:t>
            </a:r>
          </a:p>
          <a:p>
            <a:pPr algn="just"/>
            <a:r>
              <a:rPr lang="vi-VN" sz="2400" smtClean="0">
                <a:latin typeface="Times New Roman" pitchFamily="18" charset="0"/>
                <a:cs typeface="Times New Roman" pitchFamily="18" charset="0"/>
              </a:rPr>
              <a:t>- Không nên vội vã.</a:t>
            </a:r>
          </a:p>
          <a:p>
            <a:pPr algn="just"/>
            <a:r>
              <a:rPr lang="vi-VN" sz="2400" smtClean="0">
                <a:latin typeface="Times New Roman" pitchFamily="18" charset="0"/>
                <a:cs typeface="Times New Roman" pitchFamily="18" charset="0"/>
              </a:rPr>
              <a:t>- Tránh các doanh nghiệp kinh doanh trong lĩnh vực hàng tiêu dùng – lĩnh vực không có quyền định giá.</a:t>
            </a:r>
          </a:p>
          <a:p>
            <a:pPr algn="just"/>
            <a:r>
              <a:rPr lang="vi-VN" sz="2400" smtClean="0">
                <a:latin typeface="Times New Roman" pitchFamily="18" charset="0"/>
                <a:cs typeface="Times New Roman" pitchFamily="18" charset="0"/>
              </a:rPr>
              <a:t>- Không cạnh tranh với những kẻ có khả năng tiêu diệt đối thủ cùng ngành nghề, trừ khi </a:t>
            </a:r>
            <a:r>
              <a:rPr lang="en-US" sz="2400" smtClean="0">
                <a:latin typeface="Times New Roman" pitchFamily="18" charset="0"/>
                <a:cs typeface="Times New Roman" pitchFamily="18" charset="0"/>
              </a:rPr>
              <a:t>DN </a:t>
            </a:r>
            <a:r>
              <a:rPr lang="vi-VN" sz="2400" smtClean="0">
                <a:latin typeface="Times New Roman" pitchFamily="18" charset="0"/>
                <a:cs typeface="Times New Roman" pitchFamily="18" charset="0"/>
              </a:rPr>
              <a:t>có một mảng thị trường riêng biệt.</a:t>
            </a:r>
          </a:p>
        </p:txBody>
      </p:sp>
    </p:spTree>
    <p:extLst>
      <p:ext uri="{BB962C8B-B14F-4D97-AF65-F5344CB8AC3E}">
        <p14:creationId xmlns:p14="http://schemas.microsoft.com/office/powerpoint/2010/main" val="27083309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6:</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MỞ RỘNG PHÁT TRIỂN DOANH NGHIỆP</a:t>
            </a:r>
          </a:p>
          <a:p>
            <a:pPr algn="just"/>
            <a:r>
              <a:rPr lang="vi-VN" sz="2400" b="1" smtClean="0">
                <a:latin typeface="Times New Roman" pitchFamily="18" charset="0"/>
                <a:cs typeface="Times New Roman" pitchFamily="18" charset="0"/>
              </a:rPr>
              <a:t>6.2 TÌNH HÌNH HOẠT ĐỘNG DOANH NGHIỆP</a:t>
            </a:r>
          </a:p>
          <a:p>
            <a:pPr algn="just"/>
            <a:r>
              <a:rPr lang="vi-VN" sz="2400" smtClean="0">
                <a:latin typeface="Times New Roman" pitchFamily="18" charset="0"/>
                <a:cs typeface="Times New Roman" pitchFamily="18" charset="0"/>
              </a:rPr>
              <a:t>Trước khi </a:t>
            </a:r>
            <a:r>
              <a:rPr lang="en-US" sz="2400">
                <a:latin typeface="Times New Roman" pitchFamily="18" charset="0"/>
                <a:cs typeface="Times New Roman" pitchFamily="18" charset="0"/>
              </a:rPr>
              <a:t>MR&amp;PTDN</a:t>
            </a:r>
            <a:r>
              <a:rPr lang="vi-VN" sz="2400" smtClean="0">
                <a:latin typeface="Times New Roman" pitchFamily="18" charset="0"/>
                <a:cs typeface="Times New Roman" pitchFamily="18" charset="0"/>
              </a:rPr>
              <a:t>, cần nhìn nhận lại hoạt động của doanh nghiệp bằng cách đánh giá những mặt sau đây:</a:t>
            </a:r>
          </a:p>
          <a:p>
            <a:pPr algn="just"/>
            <a:r>
              <a:rPr lang="vi-VN" sz="2400" smtClean="0">
                <a:latin typeface="Times New Roman" pitchFamily="18" charset="0"/>
                <a:cs typeface="Times New Roman" pitchFamily="18" charset="0"/>
              </a:rPr>
              <a:t>- Vốn đầu tư: Xác định vốn đến thời điểm chuẩn bị </a:t>
            </a:r>
            <a:r>
              <a:rPr lang="en-US" sz="2400" smtClean="0">
                <a:latin typeface="Times New Roman" pitchFamily="18" charset="0"/>
                <a:cs typeface="Times New Roman" pitchFamily="18" charset="0"/>
              </a:rPr>
              <a:t>MR&amp;PTDN</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Vốn lưu động phát sinh trong quá trình kinh doanh và vốn cần huy động thêm (huy động từ nguồn nào)</a:t>
            </a:r>
          </a:p>
          <a:p>
            <a:pPr algn="just"/>
            <a:r>
              <a:rPr lang="vi-VN" sz="2400" smtClean="0">
                <a:latin typeface="Times New Roman" pitchFamily="18" charset="0"/>
                <a:cs typeface="Times New Roman" pitchFamily="18" charset="0"/>
              </a:rPr>
              <a:t>- Doanh thu</a:t>
            </a:r>
          </a:p>
          <a:p>
            <a:pPr algn="just"/>
            <a:r>
              <a:rPr lang="vi-VN" sz="2400" smtClean="0">
                <a:latin typeface="Times New Roman" pitchFamily="18" charset="0"/>
                <a:cs typeface="Times New Roman" pitchFamily="18" charset="0"/>
              </a:rPr>
              <a:t>- Giá trị các sản phẩm còn tồn kho</a:t>
            </a:r>
          </a:p>
          <a:p>
            <a:pPr algn="just"/>
            <a:r>
              <a:rPr lang="vi-VN" sz="2400" smtClean="0">
                <a:latin typeface="Times New Roman" pitchFamily="18" charset="0"/>
                <a:cs typeface="Times New Roman" pitchFamily="18" charset="0"/>
              </a:rPr>
              <a:t>- Giá trị các hợp đồng còn tồn tại</a:t>
            </a:r>
          </a:p>
          <a:p>
            <a:pPr algn="just"/>
            <a:r>
              <a:rPr lang="vi-VN" sz="2400" smtClean="0">
                <a:latin typeface="Times New Roman" pitchFamily="18" charset="0"/>
                <a:cs typeface="Times New Roman" pitchFamily="18" charset="0"/>
              </a:rPr>
              <a:t>- Thuế và các khoản phải nộp ngân sách</a:t>
            </a:r>
          </a:p>
          <a:p>
            <a:pPr algn="just"/>
            <a:r>
              <a:rPr lang="vi-VN" sz="2400" smtClean="0">
                <a:latin typeface="Times New Roman" pitchFamily="18" charset="0"/>
                <a:cs typeface="Times New Roman" pitchFamily="18" charset="0"/>
              </a:rPr>
              <a:t>- Chí phí nguồn năng lượng</a:t>
            </a:r>
          </a:p>
          <a:p>
            <a:pPr algn="just"/>
            <a:r>
              <a:rPr lang="vi-VN" sz="2400" smtClean="0">
                <a:latin typeface="Times New Roman" pitchFamily="18" charset="0"/>
                <a:cs typeface="Times New Roman" pitchFamily="18" charset="0"/>
              </a:rPr>
              <a:t>- Thu nhập bình quân tháng của người lao động</a:t>
            </a:r>
          </a:p>
          <a:p>
            <a:pPr algn="just"/>
            <a:r>
              <a:rPr lang="vi-VN" sz="2400" smtClean="0">
                <a:latin typeface="Times New Roman" pitchFamily="18" charset="0"/>
                <a:cs typeface="Times New Roman" pitchFamily="18" charset="0"/>
              </a:rPr>
              <a:t>- Nguồn nhân lực lao động.</a:t>
            </a:r>
          </a:p>
          <a:p>
            <a:pPr algn="just"/>
            <a:r>
              <a:rPr lang="vi-VN" sz="2400" smtClean="0">
                <a:latin typeface="Times New Roman" pitchFamily="18" charset="0"/>
                <a:cs typeface="Times New Roman" pitchFamily="18" charset="0"/>
              </a:rPr>
              <a:t>+ Tổng số lao động tuyển mới</a:t>
            </a:r>
          </a:p>
          <a:p>
            <a:pPr algn="just"/>
            <a:r>
              <a:rPr lang="vi-VN" sz="2400" smtClean="0">
                <a:latin typeface="Times New Roman" pitchFamily="18" charset="0"/>
                <a:cs typeface="Times New Roman" pitchFamily="18" charset="0"/>
              </a:rPr>
              <a:t>+ Tổng số lao động lớn tuổi</a:t>
            </a:r>
          </a:p>
          <a:p>
            <a:pPr algn="just"/>
            <a:r>
              <a:rPr lang="vi-VN" sz="2400" smtClean="0">
                <a:latin typeface="Times New Roman" pitchFamily="18" charset="0"/>
                <a:cs typeface="Times New Roman" pitchFamily="18" charset="0"/>
              </a:rPr>
              <a:t>+ Tổng số lao động phải đào tạo lại</a:t>
            </a:r>
          </a:p>
          <a:p>
            <a:pPr algn="just"/>
            <a:r>
              <a:rPr lang="vi-VN" sz="2400" smtClean="0">
                <a:latin typeface="Times New Roman" pitchFamily="18" charset="0"/>
                <a:cs typeface="Times New Roman" pitchFamily="18" charset="0"/>
              </a:rPr>
              <a:t>+ Tổng số lao động có đến cuối kỳ</a:t>
            </a:r>
          </a:p>
        </p:txBody>
      </p:sp>
    </p:spTree>
    <p:extLst>
      <p:ext uri="{BB962C8B-B14F-4D97-AF65-F5344CB8AC3E}">
        <p14:creationId xmlns:p14="http://schemas.microsoft.com/office/powerpoint/2010/main" val="24207190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3416320"/>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6:</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MỞ RỘNG PHÁT TRIỂN DOANH NGHIỆP</a:t>
            </a:r>
          </a:p>
          <a:p>
            <a:pPr algn="just"/>
            <a:r>
              <a:rPr lang="vi-VN" sz="2400" b="1" smtClean="0">
                <a:latin typeface="Times New Roman" pitchFamily="18" charset="0"/>
                <a:cs typeface="Times New Roman" pitchFamily="18" charset="0"/>
              </a:rPr>
              <a:t>6.3 TỔ CHỨC HỘI THẢO, LẬP KẾ HOẠCH</a:t>
            </a:r>
          </a:p>
          <a:p>
            <a:pPr algn="just"/>
            <a:r>
              <a:rPr lang="vi-VN" sz="2400" smtClean="0">
                <a:latin typeface="Times New Roman" pitchFamily="18" charset="0"/>
                <a:cs typeface="Times New Roman" pitchFamily="18" charset="0"/>
              </a:rPr>
              <a:t>- Lập kế hoạch</a:t>
            </a:r>
          </a:p>
          <a:p>
            <a:pPr algn="just"/>
            <a:r>
              <a:rPr lang="vi-VN" sz="2400" smtClean="0">
                <a:latin typeface="Times New Roman" pitchFamily="18" charset="0"/>
                <a:cs typeface="Times New Roman" pitchFamily="18" charset="0"/>
              </a:rPr>
              <a:t>Trước khi mở rộng và phát triển doanh nghiệp, nên tham vấn với luật sư, người phụ trách kế toán và đại lý bảo hiểm để tạo ra lợi ích cho những nhân viên tương lai cũng như cho doanh nghiệp. Mục đích là tạo ra lợi ích đủ để tuyển dụng và gửi những nhà quản lý suất sắc. Những khoản dự phòng cần được cân nhắc cho việc nghỉ hưu, bảo hiểm y tế, nghỉ dưỡng và các khoản phụ cấp cho ngày nghỉ lễ,…</a:t>
            </a:r>
          </a:p>
        </p:txBody>
      </p:sp>
    </p:spTree>
    <p:extLst>
      <p:ext uri="{BB962C8B-B14F-4D97-AF65-F5344CB8AC3E}">
        <p14:creationId xmlns:p14="http://schemas.microsoft.com/office/powerpoint/2010/main" val="2965967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6:</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MỞ RỘNG PHÁT TRIỂN DOANH NGHIỆP</a:t>
            </a:r>
          </a:p>
          <a:p>
            <a:pPr algn="just"/>
            <a:r>
              <a:rPr lang="vi-VN" sz="2400" b="1" smtClean="0">
                <a:latin typeface="Times New Roman" pitchFamily="18" charset="0"/>
                <a:cs typeface="Times New Roman" pitchFamily="18" charset="0"/>
              </a:rPr>
              <a:t>6.3 TỔ CHỨC HỘI THẢO, LẬP KẾ HOẠCH</a:t>
            </a:r>
          </a:p>
          <a:p>
            <a:pPr algn="just"/>
            <a:r>
              <a:rPr lang="vi-VN" sz="2400" smtClean="0">
                <a:latin typeface="Times New Roman" pitchFamily="18" charset="0"/>
                <a:cs typeface="Times New Roman" pitchFamily="18" charset="0"/>
              </a:rPr>
              <a:t>Kế hoạch mở rộng và phát triển doanh nghiệp cần chú ý:</a:t>
            </a:r>
          </a:p>
          <a:p>
            <a:pPr algn="just"/>
            <a:r>
              <a:rPr lang="vi-VN" sz="2400" smtClean="0">
                <a:latin typeface="Times New Roman" pitchFamily="18" charset="0"/>
                <a:cs typeface="Times New Roman" pitchFamily="18" charset="0"/>
              </a:rPr>
              <a:t>- Mở rộng và phát triển đến mức độ nào</a:t>
            </a:r>
          </a:p>
          <a:p>
            <a:pPr algn="just"/>
            <a:r>
              <a:rPr lang="vi-VN" sz="2400" smtClean="0">
                <a:latin typeface="Times New Roman" pitchFamily="18" charset="0"/>
                <a:cs typeface="Times New Roman" pitchFamily="18" charset="0"/>
              </a:rPr>
              <a:t>- Xác lập cơ sở pháp lý của quy mô sản xuất kinh doanh mới.</a:t>
            </a:r>
          </a:p>
          <a:p>
            <a:pPr algn="just"/>
            <a:r>
              <a:rPr lang="vi-VN" sz="2400" smtClean="0">
                <a:latin typeface="Times New Roman" pitchFamily="18" charset="0"/>
                <a:cs typeface="Times New Roman" pitchFamily="18" charset="0"/>
              </a:rPr>
              <a:t>- Lượng vốn cần huy động để mở rộng và phát triển doanh nghiệp</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ở đâu?</a:t>
            </a:r>
          </a:p>
          <a:p>
            <a:pPr algn="just"/>
            <a:r>
              <a:rPr lang="vi-VN" sz="2400" smtClean="0">
                <a:latin typeface="Times New Roman" pitchFamily="18" charset="0"/>
                <a:cs typeface="Times New Roman" pitchFamily="18" charset="0"/>
              </a:rPr>
              <a:t>- Lực lượng cán bộ quản lý, điều hành, kỹ thuật có khả năng đáp ứng nhu cầu mở rộng và phát triển doanh nghiệp không?</a:t>
            </a:r>
          </a:p>
          <a:p>
            <a:pPr algn="just"/>
            <a:r>
              <a:rPr lang="vi-VN" sz="2400" smtClean="0">
                <a:latin typeface="Times New Roman" pitchFamily="18" charset="0"/>
                <a:cs typeface="Times New Roman" pitchFamily="18" charset="0"/>
              </a:rPr>
              <a:t>- Nguồn nhân lực hiện có có đáp ứng đòi hỏi khi mở rộng và phát triển doanh nghiệp không? Những ai cần đào tạo thêm, số lượng cần tuyển mới, tuyển mới ở những vị trí nào?</a:t>
            </a:r>
          </a:p>
          <a:p>
            <a:pPr algn="just"/>
            <a:r>
              <a:rPr lang="vi-VN" sz="2400" smtClean="0">
                <a:latin typeface="Times New Roman" pitchFamily="18" charset="0"/>
                <a:cs typeface="Times New Roman" pitchFamily="18" charset="0"/>
              </a:rPr>
              <a:t>- Hệ thống kho tàng, nhà xưởng đáp ứng được ở mức độ nào khi mở rộng và phát triển doanh nghiệp</a:t>
            </a:r>
          </a:p>
          <a:p>
            <a:pPr algn="just"/>
            <a:r>
              <a:rPr lang="vi-VN" sz="2400" smtClean="0">
                <a:latin typeface="Times New Roman" pitchFamily="18" charset="0"/>
                <a:cs typeface="Times New Roman" pitchFamily="18" charset="0"/>
              </a:rPr>
              <a:t>- Khả năng cạnh tranh của các sản phẩm khi mở rộng và phát triển doanh nghiệp. Sản phẩm nào là sản phẩm chiến lược trong quá trình mở rộng và phát triển doanh nghiệp.</a:t>
            </a:r>
          </a:p>
          <a:p>
            <a:pPr algn="just"/>
            <a:r>
              <a:rPr lang="vi-VN" sz="2400" smtClean="0">
                <a:latin typeface="Times New Roman" pitchFamily="18" charset="0"/>
                <a:cs typeface="Times New Roman" pitchFamily="18" charset="0"/>
              </a:rPr>
              <a:t>- Khả năng và thời gian thu hồi vốn</a:t>
            </a:r>
          </a:p>
          <a:p>
            <a:pPr algn="just"/>
            <a:r>
              <a:rPr lang="vi-VN" sz="2400" smtClean="0">
                <a:latin typeface="Times New Roman" pitchFamily="18" charset="0"/>
                <a:cs typeface="Times New Roman" pitchFamily="18" charset="0"/>
              </a:rPr>
              <a:t>- Dự báo những rủi ro, thiệt hại.</a:t>
            </a:r>
          </a:p>
        </p:txBody>
      </p:sp>
    </p:spTree>
    <p:extLst>
      <p:ext uri="{BB962C8B-B14F-4D97-AF65-F5344CB8AC3E}">
        <p14:creationId xmlns:p14="http://schemas.microsoft.com/office/powerpoint/2010/main" val="11058611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6:</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MỞ RỘNG PHÁT TRIỂN DOANH NGHIỆP</a:t>
            </a:r>
          </a:p>
          <a:p>
            <a:pPr algn="just"/>
            <a:r>
              <a:rPr lang="vi-VN" sz="2400" b="1" smtClean="0">
                <a:latin typeface="Times New Roman" pitchFamily="18" charset="0"/>
                <a:cs typeface="Times New Roman" pitchFamily="18" charset="0"/>
              </a:rPr>
              <a:t>6.4 THU THẬP, XỬ LÝ THÔNG TIN VÀ XIN Ý KIẾN</a:t>
            </a:r>
          </a:p>
          <a:p>
            <a:pPr algn="just"/>
            <a:r>
              <a:rPr lang="vi-VN" sz="2400" b="1" i="1" smtClean="0">
                <a:latin typeface="Times New Roman" pitchFamily="18" charset="0"/>
                <a:cs typeface="Times New Roman" pitchFamily="18" charset="0"/>
              </a:rPr>
              <a:t>Thu thập các thông tin</a:t>
            </a:r>
            <a:r>
              <a:rPr lang="en-US" sz="2400" b="1" i="1" smtClean="0">
                <a:latin typeface="Times New Roman" pitchFamily="18" charset="0"/>
                <a:cs typeface="Times New Roman" pitchFamily="18" charset="0"/>
              </a:rPr>
              <a:t> </a:t>
            </a:r>
            <a:r>
              <a:rPr lang="en-US" sz="2400" smtClean="0">
                <a:latin typeface="Times New Roman" pitchFamily="18" charset="0"/>
                <a:cs typeface="Times New Roman" pitchFamily="18" charset="0"/>
              </a:rPr>
              <a:t>là</a:t>
            </a:r>
            <a:r>
              <a:rPr lang="vi-VN" sz="2400" smtClean="0">
                <a:latin typeface="Times New Roman" pitchFamily="18" charset="0"/>
                <a:cs typeface="Times New Roman" pitchFamily="18" charset="0"/>
              </a:rPr>
              <a:t> xác định nhu cầu thông tin, đối tượng nhận thông tin,</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việc thu nhận thông tin ban đầu.</a:t>
            </a:r>
            <a:endParaRPr lang="en-US" sz="2400" smtClean="0">
              <a:latin typeface="Times New Roman" pitchFamily="18" charset="0"/>
              <a:cs typeface="Times New Roman" pitchFamily="18" charset="0"/>
            </a:endParaRPr>
          </a:p>
          <a:p>
            <a:pPr algn="just"/>
            <a:r>
              <a:rPr lang="vi-VN" sz="2400" i="1" smtClean="0">
                <a:latin typeface="Times New Roman" pitchFamily="18" charset="0"/>
                <a:cs typeface="Times New Roman" pitchFamily="18" charset="0"/>
              </a:rPr>
              <a:t>Hình thức </a:t>
            </a:r>
            <a:r>
              <a:rPr lang="en-US" sz="2400" i="1" smtClean="0">
                <a:latin typeface="Times New Roman" pitchFamily="18" charset="0"/>
                <a:cs typeface="Times New Roman" pitchFamily="18" charset="0"/>
              </a:rPr>
              <a:t>t</a:t>
            </a:r>
            <a:r>
              <a:rPr lang="vi-VN" sz="2400" i="1" smtClean="0">
                <a:latin typeface="Times New Roman" pitchFamily="18" charset="0"/>
                <a:cs typeface="Times New Roman" pitchFamily="18" charset="0"/>
              </a:rPr>
              <a:t>hu </a:t>
            </a:r>
            <a:r>
              <a:rPr lang="vi-VN" sz="2400" i="1">
                <a:latin typeface="Times New Roman" pitchFamily="18" charset="0"/>
                <a:cs typeface="Times New Roman" pitchFamily="18" charset="0"/>
              </a:rPr>
              <a:t>thập </a:t>
            </a:r>
            <a:r>
              <a:rPr lang="vi-VN" sz="2400" i="1" smtClean="0">
                <a:latin typeface="Times New Roman" pitchFamily="18" charset="0"/>
                <a:cs typeface="Times New Roman" pitchFamily="18" charset="0"/>
              </a:rPr>
              <a:t>thông tin</a:t>
            </a:r>
            <a:r>
              <a:rPr lang="vi-VN" sz="2400" smtClean="0">
                <a:latin typeface="Times New Roman" pitchFamily="18" charset="0"/>
                <a:cs typeface="Times New Roman" pitchFamily="18" charset="0"/>
              </a:rPr>
              <a:t>: kiểm kê, thống kê, quay phim, chụp ảnh,…</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những hiện tượng kinh tế phát sinh trong thị trường và doanh nghiệp.</a:t>
            </a:r>
          </a:p>
          <a:p>
            <a:pPr algn="just"/>
            <a:r>
              <a:rPr lang="vi-VN" sz="2400" b="1" smtClean="0">
                <a:latin typeface="Times New Roman" pitchFamily="18" charset="0"/>
                <a:cs typeface="Times New Roman" pitchFamily="18" charset="0"/>
              </a:rPr>
              <a:t>Xử lý thông tin</a:t>
            </a:r>
          </a:p>
          <a:p>
            <a:pPr algn="just"/>
            <a:r>
              <a:rPr lang="vi-VN" sz="2400" smtClean="0">
                <a:latin typeface="Times New Roman" pitchFamily="18" charset="0"/>
                <a:cs typeface="Times New Roman" pitchFamily="18" charset="0"/>
              </a:rPr>
              <a:t>+ Trước hết tổng hợp số liệu.</a:t>
            </a:r>
          </a:p>
          <a:p>
            <a:pPr algn="just"/>
            <a:r>
              <a:rPr lang="vi-VN" sz="2400" smtClean="0">
                <a:latin typeface="Times New Roman" pitchFamily="18" charset="0"/>
                <a:cs typeface="Times New Roman" pitchFamily="18" charset="0"/>
              </a:rPr>
              <a:t>+ Tổ chức hệ thống sổ sách thống kê khoa học.</a:t>
            </a:r>
          </a:p>
          <a:p>
            <a:pPr algn="just"/>
            <a:r>
              <a:rPr lang="vi-VN" sz="2400" smtClean="0">
                <a:latin typeface="Times New Roman" pitchFamily="18" charset="0"/>
                <a:cs typeface="Times New Roman" pitchFamily="18" charset="0"/>
              </a:rPr>
              <a:t>+ Cải tiến kỹ thuật tính toán</a:t>
            </a:r>
            <a:r>
              <a:rPr lang="en-US" sz="2400" smtClean="0">
                <a:latin typeface="Times New Roman" pitchFamily="18" charset="0"/>
                <a:cs typeface="Times New Roman" pitchFamily="18" charset="0"/>
              </a:rPr>
              <a:t> thống kê</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Sau đó làm tốt việc xử lý thông tin, phân tích tình hình, nêu các mặt tốt xấu, những nguyên nhân ảnh hưởng tới kết quả đạt được, …</a:t>
            </a:r>
            <a:r>
              <a:rPr lang="en-US" sz="2400" smtClean="0">
                <a:latin typeface="Times New Roman" pitchFamily="18" charset="0"/>
                <a:cs typeface="Times New Roman" pitchFamily="18" charset="0"/>
              </a:rPr>
              <a:t> làm </a:t>
            </a:r>
            <a:r>
              <a:rPr lang="vi-VN" sz="2400" smtClean="0">
                <a:latin typeface="Times New Roman" pitchFamily="18" charset="0"/>
                <a:cs typeface="Times New Roman" pitchFamily="18" charset="0"/>
              </a:rPr>
              <a:t>căn cứ để ra quyết định đúng trong công tác mở rộng phát triển doanh nghiệp.</a:t>
            </a:r>
          </a:p>
          <a:p>
            <a:pPr algn="just"/>
            <a:r>
              <a:rPr lang="en-US" sz="2400" smtClean="0">
                <a:latin typeface="Times New Roman" pitchFamily="18" charset="0"/>
                <a:cs typeface="Times New Roman" pitchFamily="18" charset="0"/>
              </a:rPr>
              <a:t>Tổng hợp k</a:t>
            </a:r>
            <a:r>
              <a:rPr lang="vi-VN" sz="2400" smtClean="0">
                <a:latin typeface="Times New Roman" pitchFamily="18" charset="0"/>
                <a:cs typeface="Times New Roman" pitchFamily="18" charset="0"/>
              </a:rPr>
              <a:t>ết quả </a:t>
            </a:r>
            <a:r>
              <a:rPr lang="en-US" sz="2400" smtClean="0">
                <a:latin typeface="Times New Roman" pitchFamily="18" charset="0"/>
                <a:cs typeface="Times New Roman" pitchFamily="18" charset="0"/>
              </a:rPr>
              <a:t>phân tích </a:t>
            </a:r>
            <a:r>
              <a:rPr lang="vi-VN" sz="2400" smtClean="0">
                <a:latin typeface="Times New Roman" pitchFamily="18" charset="0"/>
                <a:cs typeface="Times New Roman" pitchFamily="18" charset="0"/>
              </a:rPr>
              <a:t>của toàn bộ thông tin để xin ý kiến cấp trên.</a:t>
            </a:r>
          </a:p>
          <a:p>
            <a:pPr algn="just"/>
            <a:r>
              <a:rPr lang="vi-VN" sz="2400" b="1" smtClean="0">
                <a:latin typeface="Times New Roman" pitchFamily="18" charset="0"/>
                <a:cs typeface="Times New Roman" pitchFamily="18" charset="0"/>
              </a:rPr>
              <a:t>6.5 CHUẨN BỊ VÀ TRIỂN KHAI</a:t>
            </a:r>
          </a:p>
          <a:p>
            <a:pPr algn="just"/>
            <a:r>
              <a:rPr lang="vi-VN" sz="2400" smtClean="0">
                <a:latin typeface="Times New Roman" pitchFamily="18" charset="0"/>
                <a:cs typeface="Times New Roman" pitchFamily="18" charset="0"/>
              </a:rPr>
              <a:t>Căn cứ vào kế hoạch mở rộng và phát triển, doanh nghiệp chuẩn bị đầy đủ các vấn đề. Chỉ mở rộng và phát triển doanh nghiệp khi điều kiện đã chín muồi.</a:t>
            </a:r>
            <a:endParaRPr lang="vi-VN" sz="2400">
              <a:latin typeface="Times New Roman" pitchFamily="18" charset="0"/>
              <a:cs typeface="Times New Roman" pitchFamily="18" charset="0"/>
            </a:endParaRPr>
          </a:p>
        </p:txBody>
      </p:sp>
    </p:spTree>
    <p:extLst>
      <p:ext uri="{BB962C8B-B14F-4D97-AF65-F5344CB8AC3E}">
        <p14:creationId xmlns:p14="http://schemas.microsoft.com/office/powerpoint/2010/main" val="768729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322</TotalTime>
  <Words>1391</Words>
  <Application>Microsoft Office PowerPoint</Application>
  <PresentationFormat>On-screen Show (4:3)</PresentationFormat>
  <Paragraphs>89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Ha Phuoc Tuan</cp:lastModifiedBy>
  <cp:revision>8</cp:revision>
  <dcterms:created xsi:type="dcterms:W3CDTF">2016-10-07T09:35:51Z</dcterms:created>
  <dcterms:modified xsi:type="dcterms:W3CDTF">2016-12-03T04:04:56Z</dcterms:modified>
</cp:coreProperties>
</file>